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 Mono Light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Roboto Mon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MonoLight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Light-italic.fntdata"/><Relationship Id="rId25" Type="http://schemas.openxmlformats.org/officeDocument/2006/relationships/font" Target="fonts/RobotoMonoLight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RobotoMono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oogle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6.xml"/><Relationship Id="rId33" Type="http://schemas.openxmlformats.org/officeDocument/2006/relationships/font" Target="fonts/RobotoMono-bold.fntdata"/><Relationship Id="rId10" Type="http://schemas.openxmlformats.org/officeDocument/2006/relationships/slide" Target="slides/slide5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8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66c2ea51d_1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66c2ea51d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5ab31883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5ab31883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5ab31883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5ab31883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5ab31883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5ab31883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5ab31883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5ab31883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5ab31883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5ab31883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f162f228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f162f228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162f228b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f162f228b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163a71d68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f163a71d68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163a71d68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163a71d6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66c2ea51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e66c2ea51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5ab31883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5ab31883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5ab31883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5ab31883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66c2ea51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66c2ea51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f5ab31883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f5ab31883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66c2ea51d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66c2ea51d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5ab31883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5ab31883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5ab31883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5ab31883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lk 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918950" y="1270625"/>
            <a:ext cx="4118100" cy="156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Roboto Mono Light"/>
              <a:buNone/>
              <a:defRPr sz="24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5200"/>
              <a:buFont typeface="Roboto Mono Light"/>
              <a:buNone/>
              <a:defRPr sz="52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918950" y="3502375"/>
            <a:ext cx="4118100" cy="5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None/>
              <a:defRPr sz="1400">
                <a:solidFill>
                  <a:srgbClr val="5F6368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Number">
  <p:cSld name="SECTION_TITLE_AND_DESCRIPTION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5437675" y="-125"/>
            <a:ext cx="3706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840275"/>
            <a:ext cx="25185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Font typeface="Roboto Mono Light"/>
              <a:buNone/>
              <a:defRPr sz="90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2" type="title"/>
          </p:nvPr>
        </p:nvSpPr>
        <p:spPr>
          <a:xfrm>
            <a:off x="311700" y="1257225"/>
            <a:ext cx="37062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3" type="title"/>
          </p:nvPr>
        </p:nvSpPr>
        <p:spPr>
          <a:xfrm>
            <a:off x="311700" y="3302475"/>
            <a:ext cx="37062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53" name="Google Shape;5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Call Out">
  <p:cSld name="SECTION_TITLE_AND_DESCRIPTION_1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25"/>
            <a:ext cx="91439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2"/>
          <p:cNvSpPr txBox="1"/>
          <p:nvPr>
            <p:ph type="title"/>
          </p:nvPr>
        </p:nvSpPr>
        <p:spPr>
          <a:xfrm>
            <a:off x="929100" y="978450"/>
            <a:ext cx="3555000" cy="24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 Light"/>
              <a:buNone/>
              <a:defRPr sz="14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Roboto Mono Light"/>
              <a:buNone/>
              <a:defRPr sz="31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RL / CTA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1668050" y="2269200"/>
            <a:ext cx="58080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ono Light"/>
              <a:buNone/>
              <a:defRPr sz="16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hasCustomPrompt="1" type="title"/>
          </p:nvPr>
        </p:nvSpPr>
        <p:spPr>
          <a:xfrm>
            <a:off x="2170025" y="1840275"/>
            <a:ext cx="4803900" cy="14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9000"/>
              <a:buFont typeface="Roboto Mono Light"/>
              <a:buNone/>
              <a:defRPr sz="9000">
                <a:solidFill>
                  <a:srgbClr val="20212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4"/>
          <p:cNvSpPr txBox="1"/>
          <p:nvPr>
            <p:ph idx="2" type="title"/>
          </p:nvPr>
        </p:nvSpPr>
        <p:spPr>
          <a:xfrm>
            <a:off x="1037250" y="125722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3" type="title"/>
          </p:nvPr>
        </p:nvSpPr>
        <p:spPr>
          <a:xfrm>
            <a:off x="1037250" y="3302475"/>
            <a:ext cx="7069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Roboto Mono Light"/>
              <a:buNone/>
              <a:defRPr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66" name="Google Shape;6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Blu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Yellow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- Green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Roboto Mono Light"/>
              <a:buNone/>
              <a:defRPr sz="36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One Column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">
    <p:bg>
      <p:bgPr>
        <a:solidFill>
          <a:srgbClr val="20212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856775" y="902275"/>
            <a:ext cx="7430400" cy="31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 Mono Light"/>
              <a:buNone/>
              <a:defRPr sz="22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Roboto Mono Light"/>
              <a:buNone/>
              <a:defRPr sz="3900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List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5437675" y="-125"/>
            <a:ext cx="3706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9"/>
          <p:cNvSpPr txBox="1"/>
          <p:nvPr>
            <p:ph idx="1" type="body"/>
          </p:nvPr>
        </p:nvSpPr>
        <p:spPr>
          <a:xfrm>
            <a:off x="311700" y="1389600"/>
            <a:ext cx="3706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○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pic>
        <p:nvPicPr>
          <p:cNvPr id="41" name="Google Shape;4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Page Quote">
  <p:cSld name="SECTION_TITLE_AND_DESCRIPTION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5437675" y="-125"/>
            <a:ext cx="3706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10"/>
          <p:cNvSpPr txBox="1"/>
          <p:nvPr>
            <p:ph type="title"/>
          </p:nvPr>
        </p:nvSpPr>
        <p:spPr>
          <a:xfrm>
            <a:off x="311700" y="555600"/>
            <a:ext cx="3706200" cy="4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Mono Light"/>
              <a:buNone/>
              <a:defRPr sz="24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46" name="Google Shape;4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1650" y="4645200"/>
            <a:ext cx="1076850" cy="21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probelalkhan/repository-pattern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ctrTitle"/>
          </p:nvPr>
        </p:nvSpPr>
        <p:spPr>
          <a:xfrm>
            <a:off x="918950" y="1270625"/>
            <a:ext cx="4118100" cy="166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a Repository to Handle the application’s data requirement</a:t>
            </a:r>
            <a:endParaRPr/>
          </a:p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918950" y="3502375"/>
            <a:ext cx="4118100" cy="5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Belal Khan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 Advocate, Stream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40849" l="9230" r="9230" t="26085"/>
          <a:stretch/>
        </p:blipFill>
        <p:spPr>
          <a:xfrm>
            <a:off x="5748450" y="4505050"/>
            <a:ext cx="3041649" cy="2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6312808" y="4782425"/>
            <a:ext cx="24102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India</a:t>
            </a:r>
            <a:endParaRPr sz="105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6550" y="-12"/>
            <a:ext cx="3765450" cy="428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Caching Data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8825" y="357188"/>
            <a:ext cx="5086350" cy="44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>
            <p:ph type="title"/>
          </p:nvPr>
        </p:nvSpPr>
        <p:spPr>
          <a:xfrm>
            <a:off x="311700" y="327000"/>
            <a:ext cx="457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Networkbound Resource</a:t>
            </a:r>
            <a:endParaRPr/>
          </a:p>
        </p:txBody>
      </p:sp>
      <p:sp>
        <p:nvSpPr>
          <p:cNvPr id="138" name="Google Shape;138;p27"/>
          <p:cNvSpPr txBox="1"/>
          <p:nvPr/>
        </p:nvSpPr>
        <p:spPr>
          <a:xfrm>
            <a:off x="311700" y="1171575"/>
            <a:ext cx="7362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inline fun &lt;</a:t>
            </a:r>
            <a:r>
              <a:rPr lang="en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ResultType, </a:t>
            </a:r>
            <a:r>
              <a:rPr lang="en" sz="10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RequestType</a:t>
            </a: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 networkBoundResource(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crossinline query: () -&gt; Flow&lt;</a:t>
            </a:r>
            <a:r>
              <a:rPr lang="en" sz="10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ResultType</a:t>
            </a: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&gt;,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crossinline fetch: suspend () -&gt; RequestType,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crossinline saveFetchResult: suspend (RequestType) -&gt; Unit,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crossinline shouldFetch: (ResultType) -&gt; Boolean = { true 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= flow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val data = query().first()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val flow = if (shouldFetch(data))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emit(Resource.Loading)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try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saveFetchResult(fetch())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query().map { Resource.Success(it) 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 catch (throwable: Throwable)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query().map { Resource.Failure(throwable) 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} else {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query().map { Resource.Success(it) 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emitAll(flow)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>
            <p:ph type="title"/>
          </p:nvPr>
        </p:nvSpPr>
        <p:spPr>
          <a:xfrm>
            <a:off x="311700" y="327000"/>
            <a:ext cx="457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Repository</a:t>
            </a:r>
            <a:endParaRPr/>
          </a:p>
        </p:txBody>
      </p:sp>
      <p:sp>
        <p:nvSpPr>
          <p:cNvPr id="144" name="Google Shape;144;p28"/>
          <p:cNvSpPr txBox="1"/>
          <p:nvPr/>
        </p:nvSpPr>
        <p:spPr>
          <a:xfrm>
            <a:off x="311700" y="1352550"/>
            <a:ext cx="77439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UserRepository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@Inject constructor(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val api: UsersApi,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val userDao: UserDao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fun getUsers() = networkBoundResource(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query = { userDao.getUsers() },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fetch = { api.getUsers() },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saveFetchResult = { userDao.addUsers(it.data) },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shouldFetch = { it.isEmpty() }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311700" y="327000"/>
            <a:ext cx="457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MainActivity</a:t>
            </a:r>
            <a:endParaRPr/>
          </a:p>
        </p:txBody>
      </p:sp>
      <p:sp>
        <p:nvSpPr>
          <p:cNvPr id="150" name="Google Shape;150;p29"/>
          <p:cNvSpPr txBox="1"/>
          <p:nvPr/>
        </p:nvSpPr>
        <p:spPr>
          <a:xfrm>
            <a:off x="311700" y="1352550"/>
            <a:ext cx="73248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override fun onCreate(savedInstanceState: Bundle?) {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.onCreate(savedInstanceState)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binding = ActivityMainBinding.inflate(layoutInflater)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setContentView(binding.root)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binding.recyclerView.adapter = adapter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viewModel.users.observe(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 resource -&gt;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(resource is Resource.Success) {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adapter.submitList(resource.value)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200" y="152400"/>
            <a:ext cx="238359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/>
          <p:nvPr>
            <p:ph type="title"/>
          </p:nvPr>
        </p:nvSpPr>
        <p:spPr>
          <a:xfrm>
            <a:off x="311700" y="555600"/>
            <a:ext cx="457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the Full Project</a:t>
            </a:r>
            <a:endParaRPr/>
          </a:p>
        </p:txBody>
      </p:sp>
      <p:sp>
        <p:nvSpPr>
          <p:cNvPr id="161" name="Google Shape;161;p31"/>
          <p:cNvSpPr txBox="1"/>
          <p:nvPr>
            <p:ph idx="1" type="body"/>
          </p:nvPr>
        </p:nvSpPr>
        <p:spPr>
          <a:xfrm>
            <a:off x="311700" y="1389600"/>
            <a:ext cx="80418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https://github.com/probelalkhan/repository-pattern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/>
          <p:nvPr>
            <p:ph type="title"/>
          </p:nvPr>
        </p:nvSpPr>
        <p:spPr>
          <a:xfrm>
            <a:off x="311700" y="555600"/>
            <a:ext cx="457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Interview Questions</a:t>
            </a:r>
            <a:endParaRPr/>
          </a:p>
        </p:txBody>
      </p:sp>
      <p:sp>
        <p:nvSpPr>
          <p:cNvPr id="167" name="Google Shape;167;p32"/>
          <p:cNvSpPr txBox="1"/>
          <p:nvPr>
            <p:ph idx="1" type="body"/>
          </p:nvPr>
        </p:nvSpPr>
        <p:spPr>
          <a:xfrm>
            <a:off x="311700" y="1389600"/>
            <a:ext cx="80418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Why we should build a Repository?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Disadvantages of writing network calls in Activity/Fragment.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Importance of app architecture.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How ViewModel survives configuration changes.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What you will choose between LiveData and Flow?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/>
          <p:nvPr>
            <p:ph type="ctrTitle"/>
          </p:nvPr>
        </p:nvSpPr>
        <p:spPr>
          <a:xfrm>
            <a:off x="918950" y="1446075"/>
            <a:ext cx="4118100" cy="156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Thank You!</a:t>
            </a:r>
            <a:endParaRPr sz="4300"/>
          </a:p>
        </p:txBody>
      </p:sp>
      <p:sp>
        <p:nvSpPr>
          <p:cNvPr id="173" name="Google Shape;173;p33"/>
          <p:cNvSpPr txBox="1"/>
          <p:nvPr>
            <p:ph idx="1" type="subTitle"/>
          </p:nvPr>
        </p:nvSpPr>
        <p:spPr>
          <a:xfrm>
            <a:off x="918950" y="3502375"/>
            <a:ext cx="4118100" cy="51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Belal Khan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 Advocate, Stream</a:t>
            </a:r>
            <a:endParaRPr/>
          </a:p>
        </p:txBody>
      </p:sp>
      <p:pic>
        <p:nvPicPr>
          <p:cNvPr id="174" name="Google Shape;174;p33"/>
          <p:cNvPicPr preferRelativeResize="0"/>
          <p:nvPr/>
        </p:nvPicPr>
        <p:blipFill rotWithShape="1">
          <a:blip r:embed="rId3">
            <a:alphaModFix/>
          </a:blip>
          <a:srcRect b="40849" l="9230" r="9230" t="26085"/>
          <a:stretch/>
        </p:blipFill>
        <p:spPr>
          <a:xfrm>
            <a:off x="5748450" y="4505050"/>
            <a:ext cx="3041649" cy="2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/>
        </p:nvSpPr>
        <p:spPr>
          <a:xfrm>
            <a:off x="6312808" y="4782425"/>
            <a:ext cx="24102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rPr>
              <a:t>India</a:t>
            </a:r>
            <a:endParaRPr sz="1050">
              <a:solidFill>
                <a:srgbClr val="20212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6" name="Google Shape;17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6550" y="-12"/>
            <a:ext cx="3765450" cy="428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Architectural Principle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555600"/>
            <a:ext cx="457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Separation of Concern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389600"/>
            <a:ext cx="80418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Minimize dependency on activity/fragment classes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555600"/>
            <a:ext cx="457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Driving UI from a Model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389600"/>
            <a:ext cx="80418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Your users don't lose data if the Android OS destroys your app to free up resources.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Your app continues to work in cases when a network connection is flaky or not available.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Recommended App Architecture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52400"/>
            <a:ext cx="645160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2517250" y="1387525"/>
            <a:ext cx="5565300" cy="23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11700" y="555600"/>
            <a:ext cx="457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Repository?</a:t>
            </a:r>
            <a:endParaRPr/>
          </a:p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311700" y="1389600"/>
            <a:ext cx="80418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Provides a clean API for rest of the apps. </a:t>
            </a:r>
            <a:endParaRPr/>
          </a:p>
        </p:txBody>
      </p:sp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66912"/>
            <a:ext cx="5079576" cy="380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11700" y="555600"/>
            <a:ext cx="457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Repository</a:t>
            </a:r>
            <a:endParaRPr/>
          </a:p>
        </p:txBody>
      </p:sp>
      <p:sp>
        <p:nvSpPr>
          <p:cNvPr id="122" name="Google Shape;122;p24"/>
          <p:cNvSpPr txBox="1"/>
          <p:nvPr/>
        </p:nvSpPr>
        <p:spPr>
          <a:xfrm>
            <a:off x="311700" y="1657350"/>
            <a:ext cx="88677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2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2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UserRepository</a:t>
            </a:r>
            <a:r>
              <a:rPr lang="en" sz="2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@Inject constructor(</a:t>
            </a:r>
            <a:endParaRPr sz="22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22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lang="en" sz="2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val api: UsersApi</a:t>
            </a:r>
            <a:endParaRPr sz="22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22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fun getUsers() = api.getUsers()</a:t>
            </a:r>
            <a:endParaRPr sz="22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2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vFest 202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